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2FE30D-366E-487A-BDC0-FBC0C0596FDA}" v="1" dt="2024-09-09T15:16:00.5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9A929-3E97-42E5-B7AC-E6DB754A8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F68332-464C-4810-9BAC-543EC1A66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75875-B07E-46C4-B42A-59ABB1F05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A2D8C-264E-417E-8322-42C22F65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DA5F8-38A6-4295-A563-3510B8684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70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A1E62-E22D-4D5A-A46B-6AC0F9EBE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63D082-4810-4437-852A-9F0432FB0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96324-F656-42CB-AFED-4507B8C79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F17B6-B796-452E-8699-EB45B60FF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1A15E-7548-4C2E-B9DC-57163D70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64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E39868-1642-48EC-B2AE-D37DDA408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244FCF-2D30-4818-8D89-F8E26EE96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7B6CC-75C4-4D6B-A542-C365106D7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A5205-FBD6-4BF8-BCA3-4D3A71B78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85B88-58C7-4384-872A-883AA2BE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0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60F91-4CA6-4BE2-AEA5-AD3C68277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91358-C010-48DD-96FA-5333FB2E7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1A7C9-1E1D-4713-8F74-28CCFE6AF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16BC5-24A3-43E0-9028-6E63F64A1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7CC95-100E-418F-B182-CF9B2780E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04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35892-16DC-49CD-A69A-D48B597C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CF4CB-C01F-47DC-B360-152D15113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D4F00-AE9E-484B-A405-77DE93F9A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D5E15-8E47-44BC-B625-032E71D24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24439-0F85-4B2A-8CAB-C264D8C8B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22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CEF71-FFCA-4C51-8C60-DA5D1F07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A94F6-455C-47E2-B827-7879916ED4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C090E-7CC6-4268-A2C2-5B048C2D2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576E6-9919-4227-ABB0-D42AFCE4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179DFC-19F5-476C-9725-2588B38C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EB0D1-1EED-4D28-BCDF-1FF45D789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54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81ABF-5EE4-423D-8F4D-9A7337B6B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6C931-2171-45EA-A79E-E02EF3A15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C66BDE-DA03-45D0-801B-F29B49D14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A178F-80EA-4C64-90E1-B29CE4F43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6DFCD3-B981-475E-B673-8F1C972CBC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FE3A9F-0626-493E-94E4-ABC98366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DB747B-DF93-4DCD-B71C-A541AE30F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CEA9D8-20BA-453A-853D-20A9AF4F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7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AA16A-ADAD-4D28-96B0-155D0B2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7428FC-9382-4E7E-91B2-6C9D059D0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654218-3EBA-49E4-864E-E6CAE336A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A35CAC-6BE1-4155-890E-2D579F972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18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66E6CB-6A1E-434D-8DA4-9AF290722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C55F52-4DB1-4D5E-83F8-5B6A02599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EC93C-17E6-4BB0-95A4-2A87D6361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95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0B5EC-B6A0-4A12-9110-5D693E992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A80A0-64AA-430C-8B0B-1BCAB23BB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C3D16-B8CC-476B-9AF9-E840DD0C3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0FC72-CD7B-47CA-AC79-F329AB271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2F25E-6C7B-45BF-83FF-E9B3E6755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FF635-BDA0-44C1-9222-2D3F1B638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33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57108-6956-434E-80D1-ACD7391C6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4E9173-3300-4914-BABA-A57AC52586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3A666F-02E0-4F7B-B7B0-9272EF17D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7BFC8-B827-4A68-8C85-E67C6DDD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5C583-5169-42CE-95AB-BCEB642ED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E17622-0D35-4B17-8C36-B49F2D56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00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806CB9-ACF5-4001-9EAD-E5ADD4650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6495C-D17E-442E-8B22-BDE9E9EB0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AB7EF-AA5E-4889-9C0F-F3408BDACF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0D8A1-6399-4BD8-BE44-C5933E6FBB46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46FDA-71C9-4DE6-A491-9520324070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A64C0-87A5-436A-88DD-D59B4AB70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57202-997B-4DB0-8646-9FED3C2C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89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stol.ac.uk/red/researchfellowships/ur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4F17FD6-E4E2-41A6-AC00-09B2DB51EC11}"/>
              </a:ext>
            </a:extLst>
          </p:cNvPr>
          <p:cNvSpPr/>
          <p:nvPr/>
        </p:nvSpPr>
        <p:spPr>
          <a:xfrm>
            <a:off x="4107706" y="517997"/>
            <a:ext cx="3960000" cy="13607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72000" bIns="36000" rtlCol="0" anchor="ctr">
            <a:normAutofit fontScale="77500" lnSpcReduction="20000"/>
          </a:bodyPr>
          <a:lstStyle/>
          <a:p>
            <a:pPr algn="ctr">
              <a:spcAft>
                <a:spcPts val="600"/>
              </a:spcAft>
            </a:pPr>
            <a:r>
              <a:rPr lang="en-US" sz="1300" b="1" dirty="0"/>
              <a:t>Research, Enterprise &amp; Innovation Division – </a:t>
            </a:r>
          </a:p>
          <a:p>
            <a:pPr algn="ctr">
              <a:spcAft>
                <a:spcPts val="600"/>
              </a:spcAft>
            </a:pPr>
            <a:r>
              <a:rPr lang="en-US" sz="1300" b="1" dirty="0"/>
              <a:t>Fri 14 February 2025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200" dirty="0"/>
              <a:t>Receives successful URF nominations from Faculty Leadership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200" dirty="0"/>
              <a:t>Announces outcomes on DREI website by the beginning of April 2025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200" dirty="0"/>
              <a:t>Sends official letter, signed by the PVC for Research and Innovation, to successful candidates by May 2025 </a:t>
            </a:r>
            <a:endParaRPr lang="en-GB" sz="1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EA9586B-74BC-4A5C-85A7-73572D455A2F}"/>
              </a:ext>
            </a:extLst>
          </p:cNvPr>
          <p:cNvSpPr/>
          <p:nvPr/>
        </p:nvSpPr>
        <p:spPr>
          <a:xfrm>
            <a:off x="4107706" y="2130678"/>
            <a:ext cx="3960000" cy="11470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72000" bIns="36000" rtlCol="0" anchor="ctr">
            <a:normAutofit fontScale="77500" lnSpcReduction="20000"/>
          </a:bodyPr>
          <a:lstStyle/>
          <a:p>
            <a:pPr algn="ctr">
              <a:spcAft>
                <a:spcPts val="600"/>
              </a:spcAft>
            </a:pPr>
            <a:r>
              <a:rPr lang="en-US" sz="1300" b="1" dirty="0"/>
              <a:t>Faculty Leadership Team – </a:t>
            </a:r>
            <a:r>
              <a:rPr lang="en-US" sz="1300" b="1" dirty="0">
                <a:solidFill>
                  <a:srgbClr val="FF0000"/>
                </a:solidFill>
              </a:rPr>
              <a:t>Deadline*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200" dirty="0"/>
              <a:t>Faculty Senior Leadership team ranks and awards nominations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200" dirty="0"/>
              <a:t>Successful nominations (consolidated PDF files of the form and CV) are forwarded to DREI by Fri 14 February 2025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GB" sz="1200" dirty="0"/>
              <a:t>Faculty contact informs both successful and unsuccessful candidates of their outcomes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FFFE655-E030-4DBD-A231-3CB0901683E5}"/>
              </a:ext>
            </a:extLst>
          </p:cNvPr>
          <p:cNvSpPr/>
          <p:nvPr/>
        </p:nvSpPr>
        <p:spPr>
          <a:xfrm>
            <a:off x="4078022" y="3504981"/>
            <a:ext cx="3960000" cy="108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72000" bIns="36000" rtlCol="0" anchor="ctr">
            <a:normAutofit fontScale="92500"/>
          </a:bodyPr>
          <a:lstStyle/>
          <a:p>
            <a:pPr algn="ctr">
              <a:spcAft>
                <a:spcPts val="600"/>
              </a:spcAft>
            </a:pPr>
            <a:r>
              <a:rPr lang="en-US" sz="1200" b="1" dirty="0"/>
              <a:t>Head of Department/School – </a:t>
            </a:r>
            <a:r>
              <a:rPr lang="en-US" sz="1200" b="1" dirty="0">
                <a:solidFill>
                  <a:srgbClr val="FF0000"/>
                </a:solidFill>
              </a:rPr>
              <a:t>Deadline*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100" dirty="0"/>
              <a:t>Completes their Statement of Support in section 7 of the nomination form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100" dirty="0"/>
              <a:t>Forwards nominations to Faculty Leadership team/named contact</a:t>
            </a:r>
            <a:endParaRPr lang="en-GB" sz="11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BE26643-3EC3-4C53-B894-50468085B1CB}"/>
              </a:ext>
            </a:extLst>
          </p:cNvPr>
          <p:cNvSpPr/>
          <p:nvPr/>
        </p:nvSpPr>
        <p:spPr>
          <a:xfrm>
            <a:off x="4107706" y="4765198"/>
            <a:ext cx="3960000" cy="144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72000" bIns="36000" rtlCol="0" anchor="ctr">
            <a:normAutofit fontScale="25000" lnSpcReduction="20000"/>
          </a:bodyPr>
          <a:lstStyle/>
          <a:p>
            <a:pPr algn="ctr">
              <a:spcAft>
                <a:spcPts val="600"/>
              </a:spcAft>
            </a:pPr>
            <a:r>
              <a:rPr lang="en-GB" sz="3700" b="1" dirty="0"/>
              <a:t>URF candidates </a:t>
            </a:r>
            <a:endParaRPr lang="en-GB" sz="3700" dirty="0"/>
          </a:p>
          <a:p>
            <a:pPr marL="180000" indent="-180000">
              <a:spcAft>
                <a:spcPts val="600"/>
              </a:spcAft>
              <a:buFont typeface="+mj-lt"/>
              <a:buAutoNum type="arabicPeriod"/>
            </a:pPr>
            <a:r>
              <a:rPr lang="en-US" sz="3400" dirty="0"/>
              <a:t>Contacts their designated contact to understand their internal process and deadlines</a:t>
            </a:r>
          </a:p>
          <a:p>
            <a:pPr marL="179705" indent="-179705">
              <a:spcAft>
                <a:spcPts val="600"/>
              </a:spcAft>
              <a:buFont typeface="+mj-lt"/>
              <a:buAutoNum type="arabicPeriod"/>
            </a:pPr>
            <a:r>
              <a:rPr lang="en-US" sz="3400" dirty="0"/>
              <a:t>Completes the nomination form available on the DREI website at </a:t>
            </a:r>
            <a:r>
              <a:rPr lang="en-US" sz="3400" dirty="0">
                <a:hlinkClick r:id="rId2"/>
              </a:rPr>
              <a:t>http://www.bristol.ac.uk/red/researchfellowships/urf</a:t>
            </a:r>
            <a:r>
              <a:rPr lang="en-US" sz="3400" dirty="0"/>
              <a:t>  </a:t>
            </a:r>
            <a:endParaRPr lang="en-US" sz="3400" dirty="0">
              <a:ea typeface="Calibri"/>
              <a:cs typeface="Calibri"/>
            </a:endParaRPr>
          </a:p>
          <a:p>
            <a:pPr marL="180000" indent="-180000">
              <a:spcAft>
                <a:spcPts val="600"/>
              </a:spcAft>
              <a:buFont typeface="+mj-lt"/>
              <a:buAutoNum type="arabicPeriod"/>
            </a:pPr>
            <a:r>
              <a:rPr lang="en-US" sz="3400" dirty="0"/>
              <a:t>Forwards their nomination to their Head of Department / School</a:t>
            </a:r>
            <a:r>
              <a:rPr lang="en-US" sz="3400" dirty="0">
                <a:solidFill>
                  <a:srgbClr val="FF0000"/>
                </a:solidFill>
              </a:rPr>
              <a:t>*</a:t>
            </a:r>
            <a:endParaRPr lang="en-GB" sz="3400" dirty="0">
              <a:solidFill>
                <a:srgbClr val="FF0000"/>
              </a:solidFill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1CB1075E-8AE4-460E-8302-A3D18232207D}"/>
              </a:ext>
            </a:extLst>
          </p:cNvPr>
          <p:cNvSpPr/>
          <p:nvPr/>
        </p:nvSpPr>
        <p:spPr>
          <a:xfrm rot="10800000">
            <a:off x="5997706" y="4587070"/>
            <a:ext cx="180000" cy="180000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36A2834F-7450-4B21-A0F1-4FF548EAA62B}"/>
              </a:ext>
            </a:extLst>
          </p:cNvPr>
          <p:cNvSpPr/>
          <p:nvPr/>
        </p:nvSpPr>
        <p:spPr>
          <a:xfrm rot="10800000">
            <a:off x="5997706" y="3316895"/>
            <a:ext cx="180000" cy="180000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792EDF81-CCFD-42D8-BBC8-485F7B12117B}"/>
              </a:ext>
            </a:extLst>
          </p:cNvPr>
          <p:cNvSpPr/>
          <p:nvPr/>
        </p:nvSpPr>
        <p:spPr>
          <a:xfrm rot="10800000">
            <a:off x="5997705" y="1925989"/>
            <a:ext cx="180000" cy="180000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124FF9-D6DF-4B4B-A912-C237A5B3704A}"/>
              </a:ext>
            </a:extLst>
          </p:cNvPr>
          <p:cNvSpPr txBox="1"/>
          <p:nvPr/>
        </p:nvSpPr>
        <p:spPr>
          <a:xfrm>
            <a:off x="3997157" y="6257764"/>
            <a:ext cx="4121729" cy="55050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/>
            <a:r>
              <a:rPr lang="en-US" sz="1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*Please note: </a:t>
            </a:r>
            <a:r>
              <a:rPr lang="en-US" sz="1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Heads of Department/School and Faculty senior lead</a:t>
            </a:r>
            <a:r>
              <a:rPr 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ership teams</a:t>
            </a:r>
            <a:r>
              <a:rPr lang="en-US" sz="1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will set their own internal deadlines for the receipt of nomination forms.</a:t>
            </a:r>
            <a:endParaRPr lang="en-GB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DAC25B-8EBB-4AFE-AEB1-2DA646F600CD}"/>
              </a:ext>
            </a:extLst>
          </p:cNvPr>
          <p:cNvSpPr txBox="1"/>
          <p:nvPr/>
        </p:nvSpPr>
        <p:spPr>
          <a:xfrm>
            <a:off x="3945974" y="174799"/>
            <a:ext cx="4283461" cy="294060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GB" sz="1800" b="1" i="0" u="none" strike="noStrike" baseline="0" dirty="0">
                <a:latin typeface="Calibri" panose="020F0502020204030204" pitchFamily="34" charset="0"/>
              </a:rPr>
              <a:t>Flowchart illustrating URF nomination process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981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b9d0e4-5370-4cfb-9e4e-bdf6de379f60" xsi:nil="true"/>
    <lcf76f155ced4ddcb4097134ff3c332f xmlns="460ac57b-0d1f-4eb1-85eb-5b4a2f770a2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83B5E7C373F64DB40D2B5455D6305E" ma:contentTypeVersion="18" ma:contentTypeDescription="Create a new document." ma:contentTypeScope="" ma:versionID="64af9a1bfc5a5dcb7e7f8713687676af">
  <xsd:schema xmlns:xsd="http://www.w3.org/2001/XMLSchema" xmlns:xs="http://www.w3.org/2001/XMLSchema" xmlns:p="http://schemas.microsoft.com/office/2006/metadata/properties" xmlns:ns2="460ac57b-0d1f-4eb1-85eb-5b4a2f770a27" xmlns:ns3="2138cab1-660b-49d7-829b-1c037677d1da" xmlns:ns4="edb9d0e4-5370-4cfb-9e4e-bdf6de379f60" targetNamespace="http://schemas.microsoft.com/office/2006/metadata/properties" ma:root="true" ma:fieldsID="23fda0106604e7eef9f152aa06a99607" ns2:_="" ns3:_="" ns4:_="">
    <xsd:import namespace="460ac57b-0d1f-4eb1-85eb-5b4a2f770a27"/>
    <xsd:import namespace="2138cab1-660b-49d7-829b-1c037677d1da"/>
    <xsd:import namespace="edb9d0e4-5370-4cfb-9e4e-bdf6de379f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0ac57b-0d1f-4eb1-85eb-5b4a2f770a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d084387-097e-4aef-8f33-0dee7b0eb5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8cab1-660b-49d7-829b-1c037677d1d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b9d0e4-5370-4cfb-9e4e-bdf6de379f60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3aa14066-77b9-45ab-9050-20b336b279ce}" ma:internalName="TaxCatchAll" ma:showField="CatchAllData" ma:web="2138cab1-660b-49d7-829b-1c037677d1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BA66D2-40E7-4BF8-BC7D-3D362256B975}">
  <ds:schemaRefs>
    <ds:schemaRef ds:uri="http://schemas.microsoft.com/office/2006/metadata/properties"/>
    <ds:schemaRef ds:uri="http://purl.org/dc/dcmitype/"/>
    <ds:schemaRef ds:uri="http://www.w3.org/XML/1998/namespace"/>
    <ds:schemaRef ds:uri="460ac57b-0d1f-4eb1-85eb-5b4a2f770a27"/>
    <ds:schemaRef ds:uri="http://purl.org/dc/elements/1.1/"/>
    <ds:schemaRef ds:uri="2138cab1-660b-49d7-829b-1c037677d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db9d0e4-5370-4cfb-9e4e-bdf6de379f60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8CFC08C-66AE-45A2-8E85-721725CA40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0ac57b-0d1f-4eb1-85eb-5b4a2f770a27"/>
    <ds:schemaRef ds:uri="2138cab1-660b-49d7-829b-1c037677d1da"/>
    <ds:schemaRef ds:uri="edb9d0e4-5370-4cfb-9e4e-bdf6de379f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B6BAC2-517D-4150-880F-3F604E607A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206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Conny Lippert</dc:creator>
  <cp:lastModifiedBy>Elizabeth Mamali</cp:lastModifiedBy>
  <cp:revision>6</cp:revision>
  <dcterms:created xsi:type="dcterms:W3CDTF">2020-10-07T09:39:30Z</dcterms:created>
  <dcterms:modified xsi:type="dcterms:W3CDTF">2024-09-10T10:48:32Z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0x0101001D83B5E7C373F64DB40D2B5455D6305E</vt:lpwstr>
  </property>
  <property fmtid="{D5CDD505-2E9C-101B-9397-08002B2CF9AE}" pid="3" name="MediaServiceImageTags">
    <vt:lpwstr/>
  </property>
</Properties>
</file>